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28" r:id="rId3"/>
    <p:sldId id="306" r:id="rId4"/>
    <p:sldId id="329" r:id="rId5"/>
    <p:sldId id="330" r:id="rId6"/>
    <p:sldId id="331" r:id="rId7"/>
    <p:sldId id="32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urs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Картинка  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ru-RU" smtClean="0"/>
              <a:t>Нажмите на иконку чтобы добавить картинку</a:t>
            </a:r>
            <a:endParaRPr lang="ru-RU" dirty="0"/>
          </a:p>
        </p:txBody>
      </p:sp>
      <p:sp>
        <p:nvSpPr>
          <p:cNvPr id="16" name="Заголовок"/>
          <p:cNvSpPr>
            <a:spLocks noGrp="1"/>
          </p:cNvSpPr>
          <p:nvPr>
            <p:ph type="title" hasCustomPrompt="1"/>
          </p:nvPr>
        </p:nvSpPr>
        <p:spPr>
          <a:xfrm>
            <a:off x="876695" y="1459637"/>
            <a:ext cx="4642362" cy="13255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lang="ru-RU" sz="4000" b="1" kern="1200" cap="all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заголовок</a:t>
            </a:r>
            <a:endParaRPr lang="en-US" dirty="0" smtClean="0"/>
          </a:p>
        </p:txBody>
      </p:sp>
      <p:sp>
        <p:nvSpPr>
          <p:cNvPr id="7" name="Текст  1"/>
          <p:cNvSpPr>
            <a:spLocks noGrp="1"/>
          </p:cNvSpPr>
          <p:nvPr>
            <p:ph type="body" sz="quarter" idx="14" hasCustomPrompt="1"/>
          </p:nvPr>
        </p:nvSpPr>
        <p:spPr>
          <a:xfrm>
            <a:off x="876695" y="3110262"/>
            <a:ext cx="4642361" cy="1071213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716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20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Заголовок"/>
          <p:cNvSpPr>
            <a:spLocks noGrp="1"/>
          </p:cNvSpPr>
          <p:nvPr>
            <p:ph type="title" hasCustomPrompt="1"/>
          </p:nvPr>
        </p:nvSpPr>
        <p:spPr>
          <a:xfrm>
            <a:off x="1270000" y="1104912"/>
            <a:ext cx="9677400" cy="40862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lang="ru-RU" sz="2800" b="1" kern="1200" cap="all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 smtClean="0">
                <a:latin typeface="+mj-lt"/>
              </a:rPr>
              <a:t>Введите 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97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ros and 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 1"/>
          <p:cNvSpPr>
            <a:spLocks noGrp="1"/>
          </p:cNvSpPr>
          <p:nvPr>
            <p:ph type="body" sz="quarter" idx="11" hasCustomPrompt="1"/>
          </p:nvPr>
        </p:nvSpPr>
        <p:spPr>
          <a:xfrm>
            <a:off x="2319948" y="2736831"/>
            <a:ext cx="3492000" cy="227595"/>
          </a:xfrm>
        </p:spPr>
        <p:txBody>
          <a:bodyPr lIns="36000" rIns="36000">
            <a:noAutofit/>
          </a:bodyPr>
          <a:lstStyle>
            <a:lvl1pPr marL="0" indent="0" algn="ctr">
              <a:buNone/>
              <a:defRPr sz="1400" b="1" i="0" cap="all" spc="20" baseline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1" name="Текст  2"/>
          <p:cNvSpPr>
            <a:spLocks noGrp="1"/>
          </p:cNvSpPr>
          <p:nvPr>
            <p:ph type="body" sz="quarter" idx="26" hasCustomPrompt="1"/>
          </p:nvPr>
        </p:nvSpPr>
        <p:spPr>
          <a:xfrm>
            <a:off x="6402276" y="2736829"/>
            <a:ext cx="3492000" cy="227595"/>
          </a:xfrm>
        </p:spPr>
        <p:txBody>
          <a:bodyPr lIns="36000" rIns="36000">
            <a:noAutofit/>
          </a:bodyPr>
          <a:lstStyle>
            <a:lvl1pPr marL="0" indent="0" algn="ctr">
              <a:buNone/>
              <a:defRPr sz="1400" b="1" i="0" cap="all" spc="20" baseline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2" name="Текст  3"/>
          <p:cNvSpPr>
            <a:spLocks noGrp="1"/>
          </p:cNvSpPr>
          <p:nvPr>
            <p:ph type="body" sz="quarter" idx="32" hasCustomPrompt="1"/>
          </p:nvPr>
        </p:nvSpPr>
        <p:spPr>
          <a:xfrm>
            <a:off x="2651517" y="3333999"/>
            <a:ext cx="3163024" cy="207606"/>
          </a:xfrm>
        </p:spPr>
        <p:txBody>
          <a:bodyPr lIns="90000">
            <a:noAutofit/>
          </a:bodyPr>
          <a:lstStyle>
            <a:lvl1pPr marL="0" indent="0">
              <a:buNone/>
              <a:defRPr sz="1400" b="1" i="0" spc="0" baseline="0">
                <a:solidFill>
                  <a:srgbClr val="0D0D0D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3" name="Текст  4"/>
          <p:cNvSpPr>
            <a:spLocks noGrp="1"/>
          </p:cNvSpPr>
          <p:nvPr>
            <p:ph type="body" sz="quarter" idx="33" hasCustomPrompt="1"/>
          </p:nvPr>
        </p:nvSpPr>
        <p:spPr>
          <a:xfrm>
            <a:off x="2651517" y="4198810"/>
            <a:ext cx="3163024" cy="207606"/>
          </a:xfrm>
        </p:spPr>
        <p:txBody>
          <a:bodyPr lIns="90000">
            <a:noAutofit/>
          </a:bodyPr>
          <a:lstStyle>
            <a:lvl1pPr marL="0" indent="0">
              <a:buNone/>
              <a:defRPr sz="1400" b="1" i="0" spc="0" baseline="0">
                <a:solidFill>
                  <a:srgbClr val="0D0D0D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4" name="Текст  5"/>
          <p:cNvSpPr>
            <a:spLocks noGrp="1"/>
          </p:cNvSpPr>
          <p:nvPr>
            <p:ph type="body" sz="quarter" idx="34" hasCustomPrompt="1"/>
          </p:nvPr>
        </p:nvSpPr>
        <p:spPr>
          <a:xfrm>
            <a:off x="2651517" y="5063621"/>
            <a:ext cx="3163024" cy="207606"/>
          </a:xfrm>
        </p:spPr>
        <p:txBody>
          <a:bodyPr lIns="90000">
            <a:noAutofit/>
          </a:bodyPr>
          <a:lstStyle>
            <a:lvl1pPr marL="0" indent="0">
              <a:buNone/>
              <a:defRPr sz="1400" b="1" i="0" spc="0" baseline="0">
                <a:solidFill>
                  <a:srgbClr val="0D0D0D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5" name="Текст  6"/>
          <p:cNvSpPr>
            <a:spLocks noGrp="1"/>
          </p:cNvSpPr>
          <p:nvPr>
            <p:ph type="body" sz="quarter" idx="35" hasCustomPrompt="1"/>
          </p:nvPr>
        </p:nvSpPr>
        <p:spPr>
          <a:xfrm>
            <a:off x="6733845" y="3333999"/>
            <a:ext cx="3149627" cy="207606"/>
          </a:xfrm>
        </p:spPr>
        <p:txBody>
          <a:bodyPr lIns="90000">
            <a:noAutofit/>
          </a:bodyPr>
          <a:lstStyle>
            <a:lvl1pPr marL="0" indent="0">
              <a:buNone/>
              <a:defRPr sz="1400" b="1" i="0" spc="0" baseline="0">
                <a:solidFill>
                  <a:srgbClr val="0D0D0D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6" name="Текст  7"/>
          <p:cNvSpPr>
            <a:spLocks noGrp="1"/>
          </p:cNvSpPr>
          <p:nvPr>
            <p:ph type="body" sz="quarter" idx="36" hasCustomPrompt="1"/>
          </p:nvPr>
        </p:nvSpPr>
        <p:spPr>
          <a:xfrm>
            <a:off x="6733845" y="4198810"/>
            <a:ext cx="3149627" cy="207606"/>
          </a:xfrm>
        </p:spPr>
        <p:txBody>
          <a:bodyPr lIns="90000">
            <a:noAutofit/>
          </a:bodyPr>
          <a:lstStyle>
            <a:lvl1pPr marL="0" indent="0">
              <a:buNone/>
              <a:defRPr sz="1400" b="1" i="0" spc="0" baseline="0">
                <a:solidFill>
                  <a:srgbClr val="0D0D0D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9" name="Текст  8"/>
          <p:cNvSpPr>
            <a:spLocks noGrp="1"/>
          </p:cNvSpPr>
          <p:nvPr>
            <p:ph type="body" sz="quarter" idx="38" hasCustomPrompt="1"/>
          </p:nvPr>
        </p:nvSpPr>
        <p:spPr>
          <a:xfrm>
            <a:off x="2648912" y="3551653"/>
            <a:ext cx="3165629" cy="55838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20" name="Текст  9"/>
          <p:cNvSpPr>
            <a:spLocks noGrp="1"/>
          </p:cNvSpPr>
          <p:nvPr>
            <p:ph type="body" sz="quarter" idx="39" hasCustomPrompt="1"/>
          </p:nvPr>
        </p:nvSpPr>
        <p:spPr>
          <a:xfrm>
            <a:off x="2648912" y="4418082"/>
            <a:ext cx="3165629" cy="55838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21" name="Текст  10"/>
          <p:cNvSpPr>
            <a:spLocks noGrp="1"/>
          </p:cNvSpPr>
          <p:nvPr>
            <p:ph type="body" sz="quarter" idx="40" hasCustomPrompt="1"/>
          </p:nvPr>
        </p:nvSpPr>
        <p:spPr>
          <a:xfrm>
            <a:off x="2648912" y="5281276"/>
            <a:ext cx="3158240" cy="55838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22" name="Текст  11"/>
          <p:cNvSpPr>
            <a:spLocks noGrp="1"/>
          </p:cNvSpPr>
          <p:nvPr>
            <p:ph type="body" sz="quarter" idx="41" hasCustomPrompt="1"/>
          </p:nvPr>
        </p:nvSpPr>
        <p:spPr>
          <a:xfrm>
            <a:off x="6733845" y="3551653"/>
            <a:ext cx="3149627" cy="55838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23" name="Текст  12"/>
          <p:cNvSpPr>
            <a:spLocks noGrp="1"/>
          </p:cNvSpPr>
          <p:nvPr>
            <p:ph type="body" sz="quarter" idx="42" hasCustomPrompt="1"/>
          </p:nvPr>
        </p:nvSpPr>
        <p:spPr>
          <a:xfrm>
            <a:off x="6733845" y="4418082"/>
            <a:ext cx="3149627" cy="55838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8" name="Заголовок"/>
          <p:cNvSpPr>
            <a:spLocks noGrp="1"/>
          </p:cNvSpPr>
          <p:nvPr>
            <p:ph type="title" hasCustomPrompt="1"/>
          </p:nvPr>
        </p:nvSpPr>
        <p:spPr>
          <a:xfrm>
            <a:off x="1004587" y="928926"/>
            <a:ext cx="10213015" cy="400182"/>
          </a:xfrm>
        </p:spPr>
        <p:txBody>
          <a:bodyPr wrap="none" anchor="t">
            <a:noAutofit/>
          </a:bodyPr>
          <a:lstStyle>
            <a:lvl1pPr marL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1" kern="1200" cap="all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Введите заголовок</a:t>
            </a:r>
            <a:endParaRPr lang="en-US" dirty="0"/>
          </a:p>
        </p:txBody>
      </p:sp>
      <p:sp>
        <p:nvSpPr>
          <p:cNvPr id="24" name="Текст  13"/>
          <p:cNvSpPr>
            <a:spLocks noGrp="1"/>
          </p:cNvSpPr>
          <p:nvPr>
            <p:ph type="body" sz="quarter" idx="25" hasCustomPrompt="1"/>
          </p:nvPr>
        </p:nvSpPr>
        <p:spPr>
          <a:xfrm>
            <a:off x="2532185" y="1767079"/>
            <a:ext cx="7191857" cy="609600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spcBef>
                <a:spcPts val="600"/>
              </a:spcBef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91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mmar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 1"/>
          <p:cNvSpPr>
            <a:spLocks noGrp="1"/>
          </p:cNvSpPr>
          <p:nvPr>
            <p:ph type="body" sz="quarter" idx="30" hasCustomPrompt="1"/>
          </p:nvPr>
        </p:nvSpPr>
        <p:spPr>
          <a:xfrm>
            <a:off x="1978443" y="2535738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9" name="Заголовок"/>
          <p:cNvSpPr>
            <a:spLocks noGrp="1"/>
          </p:cNvSpPr>
          <p:nvPr>
            <p:ph type="title" hasCustomPrompt="1"/>
          </p:nvPr>
        </p:nvSpPr>
        <p:spPr>
          <a:xfrm>
            <a:off x="1375773" y="1322171"/>
            <a:ext cx="7731083" cy="465443"/>
          </a:xfrm>
        </p:spPr>
        <p:txBody>
          <a:bodyPr wrap="none" anchor="b">
            <a:noAutofit/>
          </a:bodyPr>
          <a:lstStyle>
            <a:lvl1pPr>
              <a:lnSpc>
                <a:spcPct val="100000"/>
              </a:lnSpc>
              <a:defRPr lang="ru-RU" sz="2800" b="1" kern="1200" cap="all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Введите заголовок</a:t>
            </a:r>
            <a:endParaRPr lang="ru-RU" dirty="0"/>
          </a:p>
        </p:txBody>
      </p:sp>
      <p:sp>
        <p:nvSpPr>
          <p:cNvPr id="12" name="Текст  2"/>
          <p:cNvSpPr>
            <a:spLocks noGrp="1"/>
          </p:cNvSpPr>
          <p:nvPr>
            <p:ph type="body" sz="quarter" idx="48" hasCustomPrompt="1"/>
          </p:nvPr>
        </p:nvSpPr>
        <p:spPr>
          <a:xfrm>
            <a:off x="1978443" y="3518896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3" name="Текст  3"/>
          <p:cNvSpPr>
            <a:spLocks noGrp="1"/>
          </p:cNvSpPr>
          <p:nvPr>
            <p:ph type="body" sz="quarter" idx="49" hasCustomPrompt="1"/>
          </p:nvPr>
        </p:nvSpPr>
        <p:spPr>
          <a:xfrm>
            <a:off x="1982519" y="4502056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5" name="Текст  4"/>
          <p:cNvSpPr>
            <a:spLocks noGrp="1"/>
          </p:cNvSpPr>
          <p:nvPr>
            <p:ph type="body" sz="quarter" idx="51" hasCustomPrompt="1"/>
          </p:nvPr>
        </p:nvSpPr>
        <p:spPr>
          <a:xfrm>
            <a:off x="6625128" y="2535738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8" name="Текст  5"/>
          <p:cNvSpPr>
            <a:spLocks noGrp="1"/>
          </p:cNvSpPr>
          <p:nvPr>
            <p:ph type="body" sz="quarter" idx="54" hasCustomPrompt="1"/>
          </p:nvPr>
        </p:nvSpPr>
        <p:spPr>
          <a:xfrm>
            <a:off x="6629204" y="3518896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  <p:sp>
        <p:nvSpPr>
          <p:cNvPr id="19" name="Текст  6"/>
          <p:cNvSpPr>
            <a:spLocks noGrp="1"/>
          </p:cNvSpPr>
          <p:nvPr>
            <p:ph type="body" sz="quarter" idx="55" hasCustomPrompt="1"/>
          </p:nvPr>
        </p:nvSpPr>
        <p:spPr>
          <a:xfrm>
            <a:off x="6629204" y="4501488"/>
            <a:ext cx="3629222" cy="603344"/>
          </a:xfrm>
        </p:spPr>
        <p:txBody>
          <a:bodyPr lIns="72000" anchor="t">
            <a:noAutofit/>
          </a:bodyPr>
          <a:lstStyle>
            <a:lvl1pPr marL="0" indent="0">
              <a:lnSpc>
                <a:spcPct val="120000"/>
              </a:lnSpc>
              <a:buNone/>
              <a:defRPr lang="ru-RU" sz="14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mtClean="0"/>
              <a:t>Введите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662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Введите заголовок</a:t>
            </a:r>
            <a:endParaRPr lang="en-US" dirty="0"/>
          </a:p>
        </p:txBody>
      </p:sp>
      <p:sp>
        <p:nvSpPr>
          <p:cNvPr id="3" name="Текст  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Введите 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88" r:id="rId4"/>
    <p:sldLayoutId id="214748369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7813" b="781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6" name="Прямоугольник  1"/>
          <p:cNvSpPr/>
          <p:nvPr/>
        </p:nvSpPr>
        <p:spPr>
          <a:xfrm>
            <a:off x="1" y="1025711"/>
            <a:ext cx="6074228" cy="359527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58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УРОКИ ГЧП</a:t>
            </a:r>
            <a:endParaRPr lang="en-US" dirty="0"/>
          </a:p>
        </p:txBody>
      </p:sp>
      <p:sp>
        <p:nvSpPr>
          <p:cNvPr id="19" name="Текст 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smtClean="0"/>
              <a:t>Ремир Мукумов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PPP Expertise Eurasia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Executive Director </a:t>
            </a:r>
          </a:p>
        </p:txBody>
      </p:sp>
      <p:sp>
        <p:nvSpPr>
          <p:cNvPr id="7" name="Прямоугольник  2"/>
          <p:cNvSpPr/>
          <p:nvPr/>
        </p:nvSpPr>
        <p:spPr>
          <a:xfrm>
            <a:off x="976537" y="2879685"/>
            <a:ext cx="536400" cy="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862" y="3889403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 1"/>
          <p:cNvSpPr/>
          <p:nvPr/>
        </p:nvSpPr>
        <p:spPr>
          <a:xfrm>
            <a:off x="2120034" y="2611410"/>
            <a:ext cx="3858918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19" name="Прямоугольник  2"/>
          <p:cNvSpPr/>
          <p:nvPr/>
        </p:nvSpPr>
        <p:spPr>
          <a:xfrm>
            <a:off x="6223354" y="2611410"/>
            <a:ext cx="3815273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2" name="Текст 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Положительный опыт</a:t>
            </a:r>
            <a:endParaRPr lang="ru-RU" dirty="0"/>
          </a:p>
        </p:txBody>
      </p:sp>
      <p:sp>
        <p:nvSpPr>
          <p:cNvPr id="45" name="Текст 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 smtClean="0"/>
              <a:t>Отрицательный опыт</a:t>
            </a:r>
            <a:endParaRPr lang="ru-RU" dirty="0"/>
          </a:p>
        </p:txBody>
      </p:sp>
      <p:sp>
        <p:nvSpPr>
          <p:cNvPr id="46" name="Текст 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 smtClean="0"/>
              <a:t>Вовлеченность первых лиц</a:t>
            </a:r>
            <a:endParaRPr lang="ru-RU" dirty="0"/>
          </a:p>
        </p:txBody>
      </p:sp>
      <p:sp>
        <p:nvSpPr>
          <p:cNvPr id="47" name="Текст  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 smtClean="0"/>
              <a:t>Система ответов на вопросы участников торгов и кредиторов</a:t>
            </a:r>
            <a:endParaRPr lang="ru-RU" dirty="0"/>
          </a:p>
        </p:txBody>
      </p:sp>
      <p:sp>
        <p:nvSpPr>
          <p:cNvPr id="48" name="Текст  5"/>
          <p:cNvSpPr>
            <a:spLocks noGrp="1"/>
          </p:cNvSpPr>
          <p:nvPr>
            <p:ph type="body" sz="quarter" idx="34"/>
          </p:nvPr>
        </p:nvSpPr>
        <p:spPr>
          <a:xfrm>
            <a:off x="2651516" y="5063621"/>
            <a:ext cx="4023017" cy="207606"/>
          </a:xfrm>
        </p:spPr>
        <p:txBody>
          <a:bodyPr/>
          <a:lstStyle/>
          <a:p>
            <a:r>
              <a:rPr lang="ru-RU" dirty="0" smtClean="0"/>
              <a:t>Практика создания рабочих групп</a:t>
            </a:r>
            <a:endParaRPr lang="ru-RU" dirty="0"/>
          </a:p>
        </p:txBody>
      </p:sp>
      <p:sp>
        <p:nvSpPr>
          <p:cNvPr id="49" name="Текст 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Недопонимание на местах</a:t>
            </a:r>
            <a:endParaRPr lang="ru-RU" dirty="0"/>
          </a:p>
        </p:txBody>
      </p:sp>
      <p:sp>
        <p:nvSpPr>
          <p:cNvPr id="50" name="Текст  7"/>
          <p:cNvSpPr>
            <a:spLocks noGrp="1"/>
          </p:cNvSpPr>
          <p:nvPr>
            <p:ph type="body" sz="quarter" idx="36"/>
          </p:nvPr>
        </p:nvSpPr>
        <p:spPr>
          <a:xfrm>
            <a:off x="6733845" y="4198810"/>
            <a:ext cx="3149627" cy="413044"/>
          </a:xfrm>
        </p:spPr>
        <p:txBody>
          <a:bodyPr/>
          <a:lstStyle/>
          <a:p>
            <a:r>
              <a:rPr lang="ru-RU" dirty="0" smtClean="0"/>
              <a:t>Неясны институциональные роли министерств </a:t>
            </a:r>
            <a:endParaRPr lang="ru-RU" dirty="0"/>
          </a:p>
        </p:txBody>
      </p:sp>
      <p:sp>
        <p:nvSpPr>
          <p:cNvPr id="52" name="Текст  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Полная поддержка со стороны руководства страны</a:t>
            </a:r>
            <a:endParaRPr lang="ru-RU" dirty="0"/>
          </a:p>
        </p:txBody>
      </p:sp>
      <p:sp>
        <p:nvSpPr>
          <p:cNvPr id="53" name="Текст  9"/>
          <p:cNvSpPr>
            <a:spLocks noGrp="1"/>
          </p:cNvSpPr>
          <p:nvPr>
            <p:ph type="body" sz="quarter" idx="39"/>
          </p:nvPr>
        </p:nvSpPr>
        <p:spPr>
          <a:xfrm>
            <a:off x="2648912" y="4626071"/>
            <a:ext cx="3486968" cy="358827"/>
          </a:xfrm>
        </p:spPr>
        <p:txBody>
          <a:bodyPr/>
          <a:lstStyle/>
          <a:p>
            <a:r>
              <a:rPr lang="en-US" dirty="0" smtClean="0"/>
              <a:t>Data Room, </a:t>
            </a:r>
            <a:r>
              <a:rPr lang="ru-RU" dirty="0" smtClean="0"/>
              <a:t>быстрые и четкие ответы</a:t>
            </a:r>
            <a:endParaRPr lang="ru-RU" dirty="0" smtClean="0"/>
          </a:p>
        </p:txBody>
      </p:sp>
      <p:sp>
        <p:nvSpPr>
          <p:cNvPr id="54" name="Текст  1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ru-RU" dirty="0" smtClean="0"/>
              <a:t>Вопросы, требующие оперативного решения, не затягивались</a:t>
            </a:r>
            <a:endParaRPr lang="ru-RU" dirty="0"/>
          </a:p>
        </p:txBody>
      </p:sp>
      <p:sp>
        <p:nvSpPr>
          <p:cNvPr id="55" name="Текст  11"/>
          <p:cNvSpPr>
            <a:spLocks noGrp="1"/>
          </p:cNvSpPr>
          <p:nvPr>
            <p:ph type="body" sz="quarter" idx="41"/>
          </p:nvPr>
        </p:nvSpPr>
        <p:spPr>
          <a:xfrm>
            <a:off x="6733845" y="3551654"/>
            <a:ext cx="3149627" cy="248362"/>
          </a:xfrm>
        </p:spPr>
        <p:txBody>
          <a:bodyPr/>
          <a:lstStyle/>
          <a:p>
            <a:r>
              <a:rPr lang="ru-RU" dirty="0" smtClean="0"/>
              <a:t>Нет инструкции – нет решения</a:t>
            </a:r>
            <a:endParaRPr lang="ru-RU" dirty="0"/>
          </a:p>
        </p:txBody>
      </p:sp>
      <p:sp>
        <p:nvSpPr>
          <p:cNvPr id="56" name="Текст  12"/>
          <p:cNvSpPr>
            <a:spLocks noGrp="1"/>
          </p:cNvSpPr>
          <p:nvPr>
            <p:ph type="body" sz="quarter" idx="42"/>
          </p:nvPr>
        </p:nvSpPr>
        <p:spPr>
          <a:xfrm>
            <a:off x="6733844" y="4637492"/>
            <a:ext cx="3149627" cy="840363"/>
          </a:xfrm>
        </p:spPr>
        <p:txBody>
          <a:bodyPr/>
          <a:lstStyle/>
          <a:p>
            <a:r>
              <a:rPr lang="ru-RU" dirty="0" smtClean="0"/>
              <a:t>Пресечение и «белые» пятна в распределении ответственности – обычное дело</a:t>
            </a:r>
            <a:endParaRPr lang="ru-RU" dirty="0"/>
          </a:p>
        </p:txBody>
      </p:sp>
      <p:sp>
        <p:nvSpPr>
          <p:cNvPr id="4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Требуется консенсус</a:t>
            </a:r>
            <a:endParaRPr lang="ru-RU" dirty="0"/>
          </a:p>
        </p:txBody>
      </p:sp>
      <p:sp>
        <p:nvSpPr>
          <p:cNvPr id="44" name="Текст 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/>
              <a:t>Если Правительство хочет масштабировать проекты ГЧП, то необходима согласованная позиция </a:t>
            </a:r>
            <a:r>
              <a:rPr lang="ru-RU" dirty="0" smtClean="0"/>
              <a:t>министерств и ведомств</a:t>
            </a:r>
            <a:endParaRPr lang="ru-RU" dirty="0"/>
          </a:p>
        </p:txBody>
      </p:sp>
      <p:sp>
        <p:nvSpPr>
          <p:cNvPr id="16" name="Прямоугольник  3"/>
          <p:cNvSpPr/>
          <p:nvPr/>
        </p:nvSpPr>
        <p:spPr>
          <a:xfrm>
            <a:off x="2114550" y="2610889"/>
            <a:ext cx="3864909" cy="3606326"/>
          </a:xfrm>
          <a:prstGeom prst="rect">
            <a:avLst/>
          </a:prstGeom>
          <a:noFill/>
          <a:ln w="12700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23" name="Иконка  1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6459009" y="3377113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24" name="Иконка  2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332296" y="3376639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7" name="Иконка  3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2332296" y="4245458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8" name="Иконка  4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2333520" y="5108630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9" name="Иконка  5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59010" y="4248224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51" name="Прямоугольник  5"/>
          <p:cNvSpPr/>
          <p:nvPr/>
        </p:nvSpPr>
        <p:spPr>
          <a:xfrm flipV="1">
            <a:off x="5880000" y="1516744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 1"/>
          <p:cNvSpPr/>
          <p:nvPr/>
        </p:nvSpPr>
        <p:spPr>
          <a:xfrm>
            <a:off x="2120034" y="2611410"/>
            <a:ext cx="3858918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19" name="Прямоугольник  2"/>
          <p:cNvSpPr/>
          <p:nvPr/>
        </p:nvSpPr>
        <p:spPr>
          <a:xfrm>
            <a:off x="6223354" y="2611410"/>
            <a:ext cx="3815273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2" name="Текст 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Положительный опыт</a:t>
            </a:r>
            <a:endParaRPr lang="ru-RU" dirty="0"/>
          </a:p>
        </p:txBody>
      </p:sp>
      <p:sp>
        <p:nvSpPr>
          <p:cNvPr id="45" name="Текст 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 smtClean="0"/>
              <a:t>Отрицательный опыт</a:t>
            </a:r>
            <a:endParaRPr lang="ru-RU" dirty="0"/>
          </a:p>
        </p:txBody>
      </p:sp>
      <p:sp>
        <p:nvSpPr>
          <p:cNvPr id="46" name="Текст 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 smtClean="0"/>
              <a:t>Опыт работы со спонсорами и кредиторами</a:t>
            </a:r>
            <a:endParaRPr lang="ru-RU" dirty="0"/>
          </a:p>
        </p:txBody>
      </p:sp>
      <p:sp>
        <p:nvSpPr>
          <p:cNvPr id="47" name="Текст  4"/>
          <p:cNvSpPr>
            <a:spLocks noGrp="1"/>
          </p:cNvSpPr>
          <p:nvPr>
            <p:ph type="body" sz="quarter" idx="33"/>
          </p:nvPr>
        </p:nvSpPr>
        <p:spPr>
          <a:xfrm>
            <a:off x="2651516" y="4198810"/>
            <a:ext cx="3571837" cy="207606"/>
          </a:xfrm>
        </p:spPr>
        <p:txBody>
          <a:bodyPr/>
          <a:lstStyle/>
          <a:p>
            <a:r>
              <a:rPr lang="ru-RU" dirty="0" smtClean="0"/>
              <a:t>Программа сертификации по ГЧП</a:t>
            </a:r>
            <a:endParaRPr lang="ru-RU" dirty="0"/>
          </a:p>
        </p:txBody>
      </p:sp>
      <p:sp>
        <p:nvSpPr>
          <p:cNvPr id="48" name="Текст  5"/>
          <p:cNvSpPr>
            <a:spLocks noGrp="1"/>
          </p:cNvSpPr>
          <p:nvPr>
            <p:ph type="body" sz="quarter" idx="34"/>
          </p:nvPr>
        </p:nvSpPr>
        <p:spPr>
          <a:xfrm>
            <a:off x="2651516" y="5063621"/>
            <a:ext cx="4023017" cy="207606"/>
          </a:xfrm>
        </p:spPr>
        <p:txBody>
          <a:bodyPr/>
          <a:lstStyle/>
          <a:p>
            <a:r>
              <a:rPr lang="ru-RU" dirty="0" err="1" smtClean="0"/>
              <a:t>Выкристаллизация</a:t>
            </a:r>
            <a:r>
              <a:rPr lang="ru-RU" dirty="0" smtClean="0"/>
              <a:t> специалистов</a:t>
            </a:r>
            <a:endParaRPr lang="ru-RU" dirty="0"/>
          </a:p>
        </p:txBody>
      </p:sp>
      <p:sp>
        <p:nvSpPr>
          <p:cNvPr id="49" name="Текст  6"/>
          <p:cNvSpPr>
            <a:spLocks noGrp="1"/>
          </p:cNvSpPr>
          <p:nvPr>
            <p:ph type="body" sz="quarter" idx="35"/>
          </p:nvPr>
        </p:nvSpPr>
        <p:spPr>
          <a:xfrm>
            <a:off x="6733845" y="3333999"/>
            <a:ext cx="3837303" cy="207606"/>
          </a:xfrm>
        </p:spPr>
        <p:txBody>
          <a:bodyPr/>
          <a:lstStyle/>
          <a:p>
            <a:r>
              <a:rPr lang="ru-RU" dirty="0" smtClean="0"/>
              <a:t>Местные б</a:t>
            </a:r>
            <a:r>
              <a:rPr lang="ru-RU" dirty="0" smtClean="0"/>
              <a:t>анки остались «за бортом»</a:t>
            </a:r>
            <a:endParaRPr lang="ru-RU" dirty="0"/>
          </a:p>
        </p:txBody>
      </p:sp>
      <p:sp>
        <p:nvSpPr>
          <p:cNvPr id="50" name="Текст  7"/>
          <p:cNvSpPr>
            <a:spLocks noGrp="1"/>
          </p:cNvSpPr>
          <p:nvPr>
            <p:ph type="body" sz="quarter" idx="36"/>
          </p:nvPr>
        </p:nvSpPr>
        <p:spPr>
          <a:xfrm>
            <a:off x="6733845" y="4113350"/>
            <a:ext cx="3149627" cy="413044"/>
          </a:xfrm>
        </p:spPr>
        <p:txBody>
          <a:bodyPr/>
          <a:lstStyle/>
          <a:p>
            <a:r>
              <a:rPr lang="ru-RU" dirty="0" smtClean="0"/>
              <a:t>Нет практики проектного финансирования</a:t>
            </a:r>
            <a:endParaRPr lang="ru-RU" dirty="0"/>
          </a:p>
        </p:txBody>
      </p:sp>
      <p:sp>
        <p:nvSpPr>
          <p:cNvPr id="52" name="Текст  8"/>
          <p:cNvSpPr>
            <a:spLocks noGrp="1"/>
          </p:cNvSpPr>
          <p:nvPr>
            <p:ph type="body" sz="quarter" idx="38"/>
          </p:nvPr>
        </p:nvSpPr>
        <p:spPr>
          <a:xfrm>
            <a:off x="2648912" y="3717028"/>
            <a:ext cx="3165629" cy="558385"/>
          </a:xfrm>
        </p:spPr>
        <p:txBody>
          <a:bodyPr/>
          <a:lstStyle/>
          <a:p>
            <a:r>
              <a:rPr lang="ru-RU" dirty="0" smtClean="0"/>
              <a:t>Ценно при последующей работе</a:t>
            </a:r>
            <a:endParaRPr lang="ru-RU" dirty="0"/>
          </a:p>
        </p:txBody>
      </p:sp>
      <p:sp>
        <p:nvSpPr>
          <p:cNvPr id="53" name="Текст  9"/>
          <p:cNvSpPr>
            <a:spLocks noGrp="1"/>
          </p:cNvSpPr>
          <p:nvPr>
            <p:ph type="body" sz="quarter" idx="39"/>
          </p:nvPr>
        </p:nvSpPr>
        <p:spPr>
          <a:xfrm>
            <a:off x="2648912" y="4413538"/>
            <a:ext cx="3486968" cy="474660"/>
          </a:xfrm>
        </p:spPr>
        <p:txBody>
          <a:bodyPr/>
          <a:lstStyle/>
          <a:p>
            <a:r>
              <a:rPr lang="ru-RU" dirty="0" smtClean="0"/>
              <a:t>Более 100 человек обучены и сдали соответствующий экзамен за 2 года</a:t>
            </a:r>
            <a:endParaRPr lang="ru-RU" dirty="0" smtClean="0"/>
          </a:p>
        </p:txBody>
      </p:sp>
      <p:sp>
        <p:nvSpPr>
          <p:cNvPr id="54" name="Текст  10"/>
          <p:cNvSpPr>
            <a:spLocks noGrp="1"/>
          </p:cNvSpPr>
          <p:nvPr>
            <p:ph type="body" sz="quarter" idx="40"/>
          </p:nvPr>
        </p:nvSpPr>
        <p:spPr>
          <a:xfrm>
            <a:off x="2648912" y="5281276"/>
            <a:ext cx="3158240" cy="816268"/>
          </a:xfrm>
        </p:spPr>
        <p:txBody>
          <a:bodyPr/>
          <a:lstStyle/>
          <a:p>
            <a:r>
              <a:rPr lang="ru-RU" dirty="0" smtClean="0"/>
              <a:t>Появился запрос на молодых, грамотных и желающих учится специалистов</a:t>
            </a:r>
            <a:endParaRPr lang="ru-RU" dirty="0"/>
          </a:p>
        </p:txBody>
      </p:sp>
      <p:sp>
        <p:nvSpPr>
          <p:cNvPr id="55" name="Текст  11"/>
          <p:cNvSpPr>
            <a:spLocks noGrp="1"/>
          </p:cNvSpPr>
          <p:nvPr>
            <p:ph type="body" sz="quarter" idx="41"/>
          </p:nvPr>
        </p:nvSpPr>
        <p:spPr>
          <a:xfrm>
            <a:off x="6733845" y="3551654"/>
            <a:ext cx="3149627" cy="2483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Гранты на обучение – только на госсектор</a:t>
            </a:r>
            <a:endParaRPr lang="ru-RU" dirty="0"/>
          </a:p>
        </p:txBody>
      </p:sp>
      <p:sp>
        <p:nvSpPr>
          <p:cNvPr id="56" name="Текст  12"/>
          <p:cNvSpPr>
            <a:spLocks noGrp="1"/>
          </p:cNvSpPr>
          <p:nvPr>
            <p:ph type="body" sz="quarter" idx="42"/>
          </p:nvPr>
        </p:nvSpPr>
        <p:spPr>
          <a:xfrm>
            <a:off x="6733845" y="4518923"/>
            <a:ext cx="3709117" cy="840363"/>
          </a:xfrm>
        </p:spPr>
        <p:txBody>
          <a:bodyPr/>
          <a:lstStyle/>
          <a:p>
            <a:r>
              <a:rPr lang="ru-RU" dirty="0" smtClean="0"/>
              <a:t>Процесс идет медленней, чем хотелось бы руководству, требуется дополнительные программы</a:t>
            </a:r>
            <a:endParaRPr lang="ru-RU" dirty="0"/>
          </a:p>
        </p:txBody>
      </p:sp>
      <p:sp>
        <p:nvSpPr>
          <p:cNvPr id="4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Наращивание институционального потенциала </a:t>
            </a:r>
            <a:endParaRPr lang="ru-RU" dirty="0"/>
          </a:p>
        </p:txBody>
      </p:sp>
      <p:sp>
        <p:nvSpPr>
          <p:cNvPr id="44" name="Текст 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Активное </a:t>
            </a:r>
            <a:r>
              <a:rPr lang="ru-RU" dirty="0"/>
              <a:t>участие </a:t>
            </a:r>
            <a:r>
              <a:rPr lang="ru-RU" dirty="0" smtClean="0"/>
              <a:t>международных консультантов не подменяет </a:t>
            </a:r>
            <a:r>
              <a:rPr lang="ru-RU" dirty="0"/>
              <a:t>собой внутренний институциональный </a:t>
            </a:r>
            <a:r>
              <a:rPr lang="ru-RU" dirty="0" smtClean="0"/>
              <a:t>потенциал</a:t>
            </a:r>
            <a:endParaRPr lang="ru-RU" dirty="0"/>
          </a:p>
        </p:txBody>
      </p:sp>
      <p:sp>
        <p:nvSpPr>
          <p:cNvPr id="16" name="Прямоугольник  3"/>
          <p:cNvSpPr/>
          <p:nvPr/>
        </p:nvSpPr>
        <p:spPr>
          <a:xfrm>
            <a:off x="2114550" y="2610889"/>
            <a:ext cx="3864909" cy="3606326"/>
          </a:xfrm>
          <a:prstGeom prst="rect">
            <a:avLst/>
          </a:prstGeom>
          <a:noFill/>
          <a:ln w="12700">
            <a:solidFill>
              <a:srgbClr val="EAEAE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23" name="Иконка  1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6459009" y="3377113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24" name="Иконка  2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332296" y="3376639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7" name="Иконка  3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2332296" y="4245458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8" name="Иконка  4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2333520" y="5108630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9" name="Иконка  5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59010" y="4162764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51" name="Прямоугольник  5"/>
          <p:cNvSpPr/>
          <p:nvPr/>
        </p:nvSpPr>
        <p:spPr>
          <a:xfrm flipV="1">
            <a:off x="5880000" y="1516744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 1"/>
          <p:cNvSpPr/>
          <p:nvPr/>
        </p:nvSpPr>
        <p:spPr>
          <a:xfrm>
            <a:off x="2120034" y="2611410"/>
            <a:ext cx="3858918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19" name="Прямоугольник  2"/>
          <p:cNvSpPr/>
          <p:nvPr/>
        </p:nvSpPr>
        <p:spPr>
          <a:xfrm>
            <a:off x="6223354" y="2611410"/>
            <a:ext cx="3815273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2" name="Текст 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Положительный опыт</a:t>
            </a:r>
            <a:endParaRPr lang="ru-RU" dirty="0"/>
          </a:p>
        </p:txBody>
      </p:sp>
      <p:sp>
        <p:nvSpPr>
          <p:cNvPr id="45" name="Текст 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 smtClean="0"/>
              <a:t>Отрицательный опыт</a:t>
            </a:r>
            <a:endParaRPr lang="ru-RU" dirty="0"/>
          </a:p>
        </p:txBody>
      </p:sp>
      <p:sp>
        <p:nvSpPr>
          <p:cNvPr id="46" name="Текст  3"/>
          <p:cNvSpPr>
            <a:spLocks noGrp="1"/>
          </p:cNvSpPr>
          <p:nvPr>
            <p:ph type="body" sz="quarter" idx="32"/>
          </p:nvPr>
        </p:nvSpPr>
        <p:spPr>
          <a:xfrm>
            <a:off x="2651517" y="3333998"/>
            <a:ext cx="3163024" cy="4264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Все министерства создали свои подразделения по ГЧП</a:t>
            </a:r>
            <a:endParaRPr lang="ru-RU" dirty="0"/>
          </a:p>
        </p:txBody>
      </p:sp>
      <p:sp>
        <p:nvSpPr>
          <p:cNvPr id="47" name="Текст  4"/>
          <p:cNvSpPr>
            <a:spLocks noGrp="1"/>
          </p:cNvSpPr>
          <p:nvPr>
            <p:ph type="body" sz="quarter" idx="33"/>
          </p:nvPr>
        </p:nvSpPr>
        <p:spPr>
          <a:xfrm>
            <a:off x="2651516" y="4299499"/>
            <a:ext cx="3387253" cy="4956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Сформирован Фонд подготовки проектов ГЧП</a:t>
            </a:r>
            <a:endParaRPr lang="ru-RU" dirty="0"/>
          </a:p>
        </p:txBody>
      </p:sp>
      <p:sp>
        <p:nvSpPr>
          <p:cNvPr id="48" name="Текст  5"/>
          <p:cNvSpPr>
            <a:spLocks noGrp="1"/>
          </p:cNvSpPr>
          <p:nvPr>
            <p:ph type="body" sz="quarter" idx="34"/>
          </p:nvPr>
        </p:nvSpPr>
        <p:spPr>
          <a:xfrm>
            <a:off x="2651516" y="5141070"/>
            <a:ext cx="3660484" cy="1209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Энергетические проекты – чемпионы по ГЧП</a:t>
            </a:r>
            <a:endParaRPr lang="ru-RU" dirty="0"/>
          </a:p>
        </p:txBody>
      </p:sp>
      <p:sp>
        <p:nvSpPr>
          <p:cNvPr id="49" name="Текст 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Нет методических документов</a:t>
            </a:r>
            <a:endParaRPr lang="ru-RU" dirty="0"/>
          </a:p>
        </p:txBody>
      </p:sp>
      <p:sp>
        <p:nvSpPr>
          <p:cNvPr id="50" name="Текст  7"/>
          <p:cNvSpPr>
            <a:spLocks noGrp="1"/>
          </p:cNvSpPr>
          <p:nvPr>
            <p:ph type="body" sz="quarter" idx="36"/>
          </p:nvPr>
        </p:nvSpPr>
        <p:spPr>
          <a:xfrm>
            <a:off x="6733845" y="4113350"/>
            <a:ext cx="3149627" cy="4130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Единый центр компетенций только создается</a:t>
            </a:r>
            <a:endParaRPr lang="ru-RU" dirty="0"/>
          </a:p>
        </p:txBody>
      </p:sp>
      <p:sp>
        <p:nvSpPr>
          <p:cNvPr id="52" name="Текст  8"/>
          <p:cNvSpPr>
            <a:spLocks noGrp="1"/>
          </p:cNvSpPr>
          <p:nvPr>
            <p:ph type="body" sz="quarter" idx="38"/>
          </p:nvPr>
        </p:nvSpPr>
        <p:spPr>
          <a:xfrm>
            <a:off x="2648912" y="3802488"/>
            <a:ext cx="3165629" cy="5583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Центр формирования проектных инициатив – в министерствах</a:t>
            </a:r>
            <a:endParaRPr lang="ru-RU" dirty="0"/>
          </a:p>
        </p:txBody>
      </p:sp>
      <p:sp>
        <p:nvSpPr>
          <p:cNvPr id="53" name="Текст  9"/>
          <p:cNvSpPr>
            <a:spLocks noGrp="1"/>
          </p:cNvSpPr>
          <p:nvPr>
            <p:ph type="body" sz="quarter" idx="39"/>
          </p:nvPr>
        </p:nvSpPr>
        <p:spPr>
          <a:xfrm>
            <a:off x="2648912" y="4730794"/>
            <a:ext cx="3486968" cy="4746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Выделены </a:t>
            </a:r>
            <a:r>
              <a:rPr lang="en-US" dirty="0" smtClean="0"/>
              <a:t>$5 </a:t>
            </a:r>
            <a:r>
              <a:rPr lang="en-US" dirty="0" err="1" smtClean="0"/>
              <a:t>mln</a:t>
            </a:r>
            <a:r>
              <a:rPr lang="en-US" dirty="0" smtClean="0"/>
              <a:t> </a:t>
            </a:r>
            <a:r>
              <a:rPr lang="ru-RU" dirty="0" smtClean="0"/>
              <a:t>за счет кредита Всемирного банка</a:t>
            </a:r>
            <a:endParaRPr lang="ru-RU" dirty="0" smtClean="0"/>
          </a:p>
        </p:txBody>
      </p:sp>
      <p:sp>
        <p:nvSpPr>
          <p:cNvPr id="54" name="Текст  10"/>
          <p:cNvSpPr>
            <a:spLocks noGrp="1"/>
          </p:cNvSpPr>
          <p:nvPr>
            <p:ph type="body" sz="quarter" idx="40"/>
          </p:nvPr>
        </p:nvSpPr>
        <p:spPr>
          <a:xfrm>
            <a:off x="2653708" y="5579051"/>
            <a:ext cx="3158240" cy="8162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Сформирована и реализуется программа проектов по ГЧП в энергетике</a:t>
            </a:r>
            <a:endParaRPr lang="ru-RU" dirty="0"/>
          </a:p>
        </p:txBody>
      </p:sp>
      <p:sp>
        <p:nvSpPr>
          <p:cNvPr id="55" name="Текст  11"/>
          <p:cNvSpPr>
            <a:spLocks noGrp="1"/>
          </p:cNvSpPr>
          <p:nvPr>
            <p:ph type="body" sz="quarter" idx="41"/>
          </p:nvPr>
        </p:nvSpPr>
        <p:spPr>
          <a:xfrm>
            <a:off x="6733845" y="3551654"/>
            <a:ext cx="3149627" cy="2483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Каждый проект пока уникален</a:t>
            </a:r>
            <a:endParaRPr lang="ru-RU" dirty="0"/>
          </a:p>
        </p:txBody>
      </p:sp>
      <p:sp>
        <p:nvSpPr>
          <p:cNvPr id="56" name="Текст  12"/>
          <p:cNvSpPr>
            <a:spLocks noGrp="1"/>
          </p:cNvSpPr>
          <p:nvPr>
            <p:ph type="body" sz="quarter" idx="42"/>
          </p:nvPr>
        </p:nvSpPr>
        <p:spPr>
          <a:xfrm>
            <a:off x="6733845" y="4595492"/>
            <a:ext cx="3709117" cy="8403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Работа над </a:t>
            </a:r>
            <a:r>
              <a:rPr lang="ru-RU" dirty="0" err="1" smtClean="0"/>
              <a:t>пайплайном</a:t>
            </a:r>
            <a:r>
              <a:rPr lang="ru-RU" dirty="0" smtClean="0"/>
              <a:t> требует компетенций, который внутри республики нет</a:t>
            </a:r>
            <a:endParaRPr lang="ru-RU" dirty="0"/>
          </a:p>
        </p:txBody>
      </p:sp>
      <p:sp>
        <p:nvSpPr>
          <p:cNvPr id="4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масштабирование все еще ресурсоемко </a:t>
            </a:r>
            <a:endParaRPr lang="ru-RU" dirty="0"/>
          </a:p>
        </p:txBody>
      </p:sp>
      <p:sp>
        <p:nvSpPr>
          <p:cNvPr id="44" name="Текст 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Формирование действенного </a:t>
            </a:r>
            <a:r>
              <a:rPr lang="ru-RU" dirty="0" err="1" smtClean="0"/>
              <a:t>пайплайна</a:t>
            </a:r>
            <a:r>
              <a:rPr lang="ru-RU" dirty="0" smtClean="0"/>
              <a:t> требует больших усилий</a:t>
            </a:r>
            <a:endParaRPr lang="ru-RU" dirty="0"/>
          </a:p>
        </p:txBody>
      </p:sp>
      <p:sp>
        <p:nvSpPr>
          <p:cNvPr id="23" name="Иконка  1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6459009" y="3377113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24" name="Иконка  2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332296" y="3376639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7" name="Иконка  3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2332296" y="4382194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8" name="Иконка  4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2333520" y="5245366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9" name="Иконка  5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59010" y="4162764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51" name="Прямоугольник  5"/>
          <p:cNvSpPr/>
          <p:nvPr/>
        </p:nvSpPr>
        <p:spPr>
          <a:xfrm flipV="1">
            <a:off x="5880000" y="1516744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25" name="Текст  7"/>
          <p:cNvSpPr txBox="1">
            <a:spLocks/>
          </p:cNvSpPr>
          <p:nvPr/>
        </p:nvSpPr>
        <p:spPr>
          <a:xfrm>
            <a:off x="6733844" y="5407535"/>
            <a:ext cx="3149627" cy="41304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i="0" kern="1200" spc="0" baseline="0">
                <a:solidFill>
                  <a:srgbClr val="0D0D0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dirty="0" smtClean="0"/>
              <a:t>Согласование изменений – дорогая процедура</a:t>
            </a:r>
            <a:endParaRPr lang="ru-RU" dirty="0"/>
          </a:p>
        </p:txBody>
      </p:sp>
      <p:sp>
        <p:nvSpPr>
          <p:cNvPr id="26" name="Текст  12"/>
          <p:cNvSpPr txBox="1">
            <a:spLocks/>
          </p:cNvSpPr>
          <p:nvPr/>
        </p:nvSpPr>
        <p:spPr>
          <a:xfrm>
            <a:off x="6733844" y="5889677"/>
            <a:ext cx="3709117" cy="84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1300" kern="1200" spc="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 smtClean="0"/>
              <a:t>Stapled Finance </a:t>
            </a:r>
            <a:r>
              <a:rPr lang="ru-RU" dirty="0" smtClean="0"/>
              <a:t>в проектах стопорится, если предлагается изменения в первоначально одобренных документах</a:t>
            </a:r>
            <a:endParaRPr lang="ru-RU" dirty="0"/>
          </a:p>
        </p:txBody>
      </p:sp>
      <p:sp>
        <p:nvSpPr>
          <p:cNvPr id="27" name="Иконка  5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6459009" y="5456949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 1"/>
          <p:cNvSpPr/>
          <p:nvPr/>
        </p:nvSpPr>
        <p:spPr>
          <a:xfrm>
            <a:off x="2120034" y="2611410"/>
            <a:ext cx="3858918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19" name="Прямоугольник  2"/>
          <p:cNvSpPr/>
          <p:nvPr/>
        </p:nvSpPr>
        <p:spPr>
          <a:xfrm>
            <a:off x="6223354" y="2611410"/>
            <a:ext cx="3815273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2" name="Текст 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Положительный опыт</a:t>
            </a:r>
            <a:endParaRPr lang="ru-RU" dirty="0"/>
          </a:p>
        </p:txBody>
      </p:sp>
      <p:sp>
        <p:nvSpPr>
          <p:cNvPr id="45" name="Текст 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 smtClean="0"/>
              <a:t>Отрицательный опыт</a:t>
            </a:r>
            <a:endParaRPr lang="ru-RU" dirty="0"/>
          </a:p>
        </p:txBody>
      </p:sp>
      <p:sp>
        <p:nvSpPr>
          <p:cNvPr id="46" name="Текст  3"/>
          <p:cNvSpPr>
            <a:spLocks noGrp="1"/>
          </p:cNvSpPr>
          <p:nvPr>
            <p:ph type="body" sz="quarter" idx="32"/>
          </p:nvPr>
        </p:nvSpPr>
        <p:spPr>
          <a:xfrm>
            <a:off x="2651517" y="3333998"/>
            <a:ext cx="3387252" cy="4264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Готовность сторон к адаптации </a:t>
            </a:r>
            <a:endParaRPr lang="ru-RU" dirty="0"/>
          </a:p>
        </p:txBody>
      </p:sp>
      <p:sp>
        <p:nvSpPr>
          <p:cNvPr id="47" name="Текст  4"/>
          <p:cNvSpPr>
            <a:spLocks noGrp="1"/>
          </p:cNvSpPr>
          <p:nvPr>
            <p:ph type="body" sz="quarter" idx="33"/>
          </p:nvPr>
        </p:nvSpPr>
        <p:spPr>
          <a:xfrm>
            <a:off x="2651516" y="4162764"/>
            <a:ext cx="3387253" cy="2436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Принцип «тропинки»</a:t>
            </a:r>
            <a:endParaRPr lang="ru-RU" dirty="0"/>
          </a:p>
        </p:txBody>
      </p:sp>
      <p:sp>
        <p:nvSpPr>
          <p:cNvPr id="48" name="Текст  5"/>
          <p:cNvSpPr>
            <a:spLocks noGrp="1"/>
          </p:cNvSpPr>
          <p:nvPr>
            <p:ph type="body" sz="quarter" idx="34"/>
          </p:nvPr>
        </p:nvSpPr>
        <p:spPr>
          <a:xfrm>
            <a:off x="2651516" y="5177714"/>
            <a:ext cx="3660484" cy="1209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Пособие по ГЧП</a:t>
            </a:r>
            <a:endParaRPr lang="ru-RU" dirty="0"/>
          </a:p>
        </p:txBody>
      </p:sp>
      <p:sp>
        <p:nvSpPr>
          <p:cNvPr id="49" name="Текст 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Недопонимание порождает недоверие</a:t>
            </a:r>
            <a:endParaRPr lang="ru-RU" dirty="0"/>
          </a:p>
        </p:txBody>
      </p:sp>
      <p:sp>
        <p:nvSpPr>
          <p:cNvPr id="50" name="Текст  7"/>
          <p:cNvSpPr>
            <a:spLocks noGrp="1"/>
          </p:cNvSpPr>
          <p:nvPr>
            <p:ph type="body" sz="quarter" idx="36"/>
          </p:nvPr>
        </p:nvSpPr>
        <p:spPr>
          <a:xfrm>
            <a:off x="6733845" y="4605721"/>
            <a:ext cx="3149627" cy="4130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/>
              <a:t>Различия в правовых аспектах</a:t>
            </a:r>
            <a:endParaRPr lang="ru-RU" dirty="0"/>
          </a:p>
        </p:txBody>
      </p:sp>
      <p:sp>
        <p:nvSpPr>
          <p:cNvPr id="52" name="Текст  8"/>
          <p:cNvSpPr>
            <a:spLocks noGrp="1"/>
          </p:cNvSpPr>
          <p:nvPr>
            <p:ph type="body" sz="quarter" idx="38"/>
          </p:nvPr>
        </p:nvSpPr>
        <p:spPr>
          <a:xfrm>
            <a:off x="2650013" y="3604379"/>
            <a:ext cx="3165629" cy="5583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На рабочих совещаниях обсуждались изменения</a:t>
            </a:r>
            <a:endParaRPr lang="ru-RU" dirty="0"/>
          </a:p>
        </p:txBody>
      </p:sp>
      <p:sp>
        <p:nvSpPr>
          <p:cNvPr id="53" name="Текст  9"/>
          <p:cNvSpPr>
            <a:spLocks noGrp="1"/>
          </p:cNvSpPr>
          <p:nvPr>
            <p:ph type="body" sz="quarter" idx="39"/>
          </p:nvPr>
        </p:nvSpPr>
        <p:spPr>
          <a:xfrm>
            <a:off x="2658762" y="4434989"/>
            <a:ext cx="3486968" cy="775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Сначала </a:t>
            </a:r>
            <a:r>
              <a:rPr lang="ru-RU" dirty="0"/>
              <a:t>просто дорога, а </a:t>
            </a:r>
            <a:r>
              <a:rPr lang="ru-RU" dirty="0" smtClean="0"/>
              <a:t>потом появляется </a:t>
            </a:r>
            <a:r>
              <a:rPr lang="ru-RU" dirty="0"/>
              <a:t>тротуар </a:t>
            </a:r>
            <a:endParaRPr lang="ru-RU" dirty="0" smtClean="0"/>
          </a:p>
        </p:txBody>
      </p:sp>
      <p:sp>
        <p:nvSpPr>
          <p:cNvPr id="54" name="Текст  10"/>
          <p:cNvSpPr>
            <a:spLocks noGrp="1"/>
          </p:cNvSpPr>
          <p:nvPr>
            <p:ph type="body" sz="quarter" idx="40"/>
          </p:nvPr>
        </p:nvSpPr>
        <p:spPr>
          <a:xfrm>
            <a:off x="2658762" y="5477159"/>
            <a:ext cx="3158240" cy="8162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Специалисты учились на реальных проектах ГЧП</a:t>
            </a:r>
            <a:endParaRPr lang="ru-RU" dirty="0"/>
          </a:p>
        </p:txBody>
      </p:sp>
      <p:sp>
        <p:nvSpPr>
          <p:cNvPr id="55" name="Текст  11"/>
          <p:cNvSpPr>
            <a:spLocks noGrp="1"/>
          </p:cNvSpPr>
          <p:nvPr>
            <p:ph type="body" sz="quarter" idx="41"/>
          </p:nvPr>
        </p:nvSpPr>
        <p:spPr>
          <a:xfrm>
            <a:off x="6733844" y="3729117"/>
            <a:ext cx="3149627" cy="8827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Были паузы в рассмотрении проекта документа, затем министерство выдавало 100 поправок</a:t>
            </a:r>
            <a:endParaRPr lang="ru-RU" dirty="0"/>
          </a:p>
        </p:txBody>
      </p:sp>
      <p:sp>
        <p:nvSpPr>
          <p:cNvPr id="56" name="Текст  12"/>
          <p:cNvSpPr>
            <a:spLocks noGrp="1"/>
          </p:cNvSpPr>
          <p:nvPr>
            <p:ph type="body" sz="quarter" idx="42"/>
          </p:nvPr>
        </p:nvSpPr>
        <p:spPr>
          <a:xfrm>
            <a:off x="6725393" y="4878487"/>
            <a:ext cx="3709117" cy="8403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/>
              <a:t>Применимое право, валютные ограничения, перевод, земельные отношения и т.д.</a:t>
            </a:r>
          </a:p>
        </p:txBody>
      </p:sp>
      <p:sp>
        <p:nvSpPr>
          <p:cNvPr id="4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на унификацию</a:t>
            </a:r>
            <a:endParaRPr lang="ru-RU" dirty="0"/>
          </a:p>
        </p:txBody>
      </p:sp>
      <p:sp>
        <p:nvSpPr>
          <p:cNvPr id="44" name="Текст 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Стандартные документы необходимо корректировать с учетом страны</a:t>
            </a:r>
            <a:endParaRPr lang="ru-RU" dirty="0"/>
          </a:p>
        </p:txBody>
      </p:sp>
      <p:sp>
        <p:nvSpPr>
          <p:cNvPr id="23" name="Иконка  1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6459009" y="3377113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24" name="Иконка  2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332296" y="3376639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7" name="Иконка  3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2332296" y="4245458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8" name="Иконка  4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2333520" y="5196550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9" name="Иконка  5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59010" y="4655135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51" name="Прямоугольник  5"/>
          <p:cNvSpPr/>
          <p:nvPr/>
        </p:nvSpPr>
        <p:spPr>
          <a:xfrm flipV="1">
            <a:off x="5880000" y="1516744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 1"/>
          <p:cNvSpPr/>
          <p:nvPr/>
        </p:nvSpPr>
        <p:spPr>
          <a:xfrm>
            <a:off x="2120034" y="2611410"/>
            <a:ext cx="3858918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19" name="Прямоугольник  2"/>
          <p:cNvSpPr/>
          <p:nvPr/>
        </p:nvSpPr>
        <p:spPr>
          <a:xfrm>
            <a:off x="6223354" y="2611410"/>
            <a:ext cx="3815273" cy="464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2" name="Текст 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Положительный опыт</a:t>
            </a:r>
            <a:endParaRPr lang="ru-RU" dirty="0"/>
          </a:p>
        </p:txBody>
      </p:sp>
      <p:sp>
        <p:nvSpPr>
          <p:cNvPr id="45" name="Текст  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 smtClean="0"/>
              <a:t>Отрицательный опыт</a:t>
            </a:r>
            <a:endParaRPr lang="ru-RU" dirty="0"/>
          </a:p>
        </p:txBody>
      </p:sp>
      <p:sp>
        <p:nvSpPr>
          <p:cNvPr id="46" name="Текст  3"/>
          <p:cNvSpPr>
            <a:spLocks noGrp="1"/>
          </p:cNvSpPr>
          <p:nvPr>
            <p:ph type="body" sz="quarter" idx="32"/>
          </p:nvPr>
        </p:nvSpPr>
        <p:spPr>
          <a:xfrm>
            <a:off x="2651517" y="3333998"/>
            <a:ext cx="3387252" cy="4264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Готовность обсуждать сроки </a:t>
            </a:r>
            <a:endParaRPr lang="ru-RU" dirty="0"/>
          </a:p>
        </p:txBody>
      </p:sp>
      <p:sp>
        <p:nvSpPr>
          <p:cNvPr id="47" name="Текст  4"/>
          <p:cNvSpPr>
            <a:spLocks noGrp="1"/>
          </p:cNvSpPr>
          <p:nvPr>
            <p:ph type="body" sz="quarter" idx="33"/>
          </p:nvPr>
        </p:nvSpPr>
        <p:spPr>
          <a:xfrm>
            <a:off x="2651516" y="4205494"/>
            <a:ext cx="3387253" cy="2436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Все приходит с опытом</a:t>
            </a:r>
            <a:endParaRPr lang="ru-RU" dirty="0"/>
          </a:p>
        </p:txBody>
      </p:sp>
      <p:sp>
        <p:nvSpPr>
          <p:cNvPr id="48" name="Текст  5"/>
          <p:cNvSpPr>
            <a:spLocks noGrp="1"/>
          </p:cNvSpPr>
          <p:nvPr>
            <p:ph type="body" sz="quarter" idx="34"/>
          </p:nvPr>
        </p:nvSpPr>
        <p:spPr>
          <a:xfrm>
            <a:off x="2651515" y="5177714"/>
            <a:ext cx="3886017" cy="2994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Крупные игроки вытеснили мелких</a:t>
            </a:r>
            <a:endParaRPr lang="ru-RU" dirty="0"/>
          </a:p>
        </p:txBody>
      </p:sp>
      <p:sp>
        <p:nvSpPr>
          <p:cNvPr id="49" name="Текст 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Сроки и тарифы не могут быть повторены</a:t>
            </a:r>
            <a:endParaRPr lang="ru-RU" dirty="0"/>
          </a:p>
        </p:txBody>
      </p:sp>
      <p:sp>
        <p:nvSpPr>
          <p:cNvPr id="50" name="Текст  7"/>
          <p:cNvSpPr>
            <a:spLocks noGrp="1"/>
          </p:cNvSpPr>
          <p:nvPr>
            <p:ph type="body" sz="quarter" idx="36"/>
          </p:nvPr>
        </p:nvSpPr>
        <p:spPr>
          <a:xfrm>
            <a:off x="6733845" y="4605721"/>
            <a:ext cx="3149627" cy="4130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Компании - однодневки</a:t>
            </a:r>
            <a:endParaRPr lang="ru-RU" dirty="0"/>
          </a:p>
        </p:txBody>
      </p:sp>
      <p:sp>
        <p:nvSpPr>
          <p:cNvPr id="52" name="Текст  8"/>
          <p:cNvSpPr>
            <a:spLocks noGrp="1"/>
          </p:cNvSpPr>
          <p:nvPr>
            <p:ph type="body" sz="quarter" idx="38"/>
          </p:nvPr>
        </p:nvSpPr>
        <p:spPr>
          <a:xfrm>
            <a:off x="2650013" y="3604379"/>
            <a:ext cx="3165629" cy="5583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Доводы услышаны</a:t>
            </a:r>
            <a:endParaRPr lang="ru-RU" dirty="0"/>
          </a:p>
        </p:txBody>
      </p:sp>
      <p:sp>
        <p:nvSpPr>
          <p:cNvPr id="53" name="Текст  9"/>
          <p:cNvSpPr>
            <a:spLocks noGrp="1"/>
          </p:cNvSpPr>
          <p:nvPr>
            <p:ph type="body" sz="quarter" idx="39"/>
          </p:nvPr>
        </p:nvSpPr>
        <p:spPr>
          <a:xfrm>
            <a:off x="2658762" y="4489592"/>
            <a:ext cx="3486968" cy="45634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Чем больше проектов ГЧП в стране, тем более ясны сроки</a:t>
            </a:r>
            <a:endParaRPr lang="ru-RU" dirty="0" smtClean="0"/>
          </a:p>
        </p:txBody>
      </p:sp>
      <p:sp>
        <p:nvSpPr>
          <p:cNvPr id="54" name="Текст  10"/>
          <p:cNvSpPr>
            <a:spLocks noGrp="1"/>
          </p:cNvSpPr>
          <p:nvPr>
            <p:ph type="body" sz="quarter" idx="40"/>
          </p:nvPr>
        </p:nvSpPr>
        <p:spPr>
          <a:xfrm>
            <a:off x="2658762" y="5477159"/>
            <a:ext cx="3158240" cy="8162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Подготовка проектов – дорогостоящее мероприятие, и они готовы сами учить госсектор</a:t>
            </a:r>
            <a:endParaRPr lang="ru-RU" dirty="0"/>
          </a:p>
        </p:txBody>
      </p:sp>
      <p:sp>
        <p:nvSpPr>
          <p:cNvPr id="55" name="Текст  11"/>
          <p:cNvSpPr>
            <a:spLocks noGrp="1"/>
          </p:cNvSpPr>
          <p:nvPr>
            <p:ph type="body" sz="quarter" idx="41"/>
          </p:nvPr>
        </p:nvSpPr>
        <p:spPr>
          <a:xfrm>
            <a:off x="6725393" y="3802386"/>
            <a:ext cx="3149627" cy="6772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Обвинения в адрес компаний, заключивших соглашение о ГЧП с более высоким тарифом</a:t>
            </a:r>
            <a:endParaRPr lang="ru-RU" dirty="0"/>
          </a:p>
        </p:txBody>
      </p:sp>
      <p:sp>
        <p:nvSpPr>
          <p:cNvPr id="56" name="Текст  12"/>
          <p:cNvSpPr>
            <a:spLocks noGrp="1"/>
          </p:cNvSpPr>
          <p:nvPr>
            <p:ph type="body" sz="quarter" idx="42"/>
          </p:nvPr>
        </p:nvSpPr>
        <p:spPr>
          <a:xfrm>
            <a:off x="6725393" y="4878488"/>
            <a:ext cx="3709117" cy="5345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 smtClean="0"/>
              <a:t>Обещания «быстрых побед» от компаний, не имеющих опыта</a:t>
            </a:r>
            <a:endParaRPr lang="ru-RU" dirty="0"/>
          </a:p>
        </p:txBody>
      </p:sp>
      <p:sp>
        <p:nvSpPr>
          <p:cNvPr id="4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стороны </a:t>
            </a:r>
            <a:r>
              <a:rPr lang="ru-RU" dirty="0"/>
              <a:t>должны иметь реалистичные </a:t>
            </a:r>
            <a:r>
              <a:rPr lang="ru-RU" dirty="0" smtClean="0"/>
              <a:t>ожидания</a:t>
            </a:r>
            <a:endParaRPr lang="ru-RU" dirty="0"/>
          </a:p>
        </p:txBody>
      </p:sp>
      <p:sp>
        <p:nvSpPr>
          <p:cNvPr id="44" name="Текст  13"/>
          <p:cNvSpPr>
            <a:spLocks noGrp="1"/>
          </p:cNvSpPr>
          <p:nvPr>
            <p:ph type="body" sz="quarter" idx="25"/>
          </p:nvPr>
        </p:nvSpPr>
        <p:spPr>
          <a:xfrm>
            <a:off x="1004587" y="1767079"/>
            <a:ext cx="10213015" cy="609600"/>
          </a:xfrm>
        </p:spPr>
        <p:txBody>
          <a:bodyPr/>
          <a:lstStyle/>
          <a:p>
            <a:r>
              <a:rPr lang="ru-RU" dirty="0" smtClean="0"/>
              <a:t>Правительство должно </a:t>
            </a:r>
            <a:r>
              <a:rPr lang="ru-RU" dirty="0"/>
              <a:t>иметь реалистичные ожидания с точки зрения конечных </a:t>
            </a:r>
            <a:r>
              <a:rPr lang="ru-RU" dirty="0" smtClean="0"/>
              <a:t>результатов, каждая </a:t>
            </a:r>
            <a:r>
              <a:rPr lang="ru-RU" dirty="0"/>
              <a:t>страна отличается от </a:t>
            </a:r>
            <a:r>
              <a:rPr lang="ru-RU" dirty="0" smtClean="0"/>
              <a:t>других, результаты программы по ГЧП </a:t>
            </a:r>
            <a:r>
              <a:rPr lang="ru-RU" dirty="0"/>
              <a:t>могут </a:t>
            </a:r>
            <a:r>
              <a:rPr lang="ru-RU" dirty="0" smtClean="0"/>
              <a:t>различаться</a:t>
            </a:r>
            <a:endParaRPr lang="ru-RU" dirty="0"/>
          </a:p>
        </p:txBody>
      </p:sp>
      <p:sp>
        <p:nvSpPr>
          <p:cNvPr id="23" name="Иконка  1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6459009" y="3377113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24" name="Иконка  2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332296" y="3376639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7" name="Иконка  3"/>
          <p:cNvSpPr>
            <a:spLocks noChangeAspect="1" noEditPoints="1"/>
          </p:cNvSpPr>
          <p:nvPr>
            <p:custDataLst>
              <p:tags r:id="rId3"/>
            </p:custDataLst>
          </p:nvPr>
        </p:nvSpPr>
        <p:spPr bwMode="auto">
          <a:xfrm>
            <a:off x="2332296" y="4245458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8" name="Иконка  4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2333520" y="5196550"/>
            <a:ext cx="216000" cy="216475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104 w 192"/>
              <a:gd name="T23" fmla="*/ 88 h 192"/>
              <a:gd name="T24" fmla="*/ 104 w 192"/>
              <a:gd name="T25" fmla="*/ 52 h 192"/>
              <a:gd name="T26" fmla="*/ 96 w 192"/>
              <a:gd name="T27" fmla="*/ 44 h 192"/>
              <a:gd name="T28" fmla="*/ 88 w 192"/>
              <a:gd name="T29" fmla="*/ 52 h 192"/>
              <a:gd name="T30" fmla="*/ 88 w 192"/>
              <a:gd name="T31" fmla="*/ 88 h 192"/>
              <a:gd name="T32" fmla="*/ 48 w 192"/>
              <a:gd name="T33" fmla="*/ 88 h 192"/>
              <a:gd name="T34" fmla="*/ 40 w 192"/>
              <a:gd name="T35" fmla="*/ 96 h 192"/>
              <a:gd name="T36" fmla="*/ 48 w 192"/>
              <a:gd name="T37" fmla="*/ 104 h 192"/>
              <a:gd name="T38" fmla="*/ 88 w 192"/>
              <a:gd name="T39" fmla="*/ 104 h 192"/>
              <a:gd name="T40" fmla="*/ 88 w 192"/>
              <a:gd name="T41" fmla="*/ 140 h 192"/>
              <a:gd name="T42" fmla="*/ 96 w 192"/>
              <a:gd name="T43" fmla="*/ 148 h 192"/>
              <a:gd name="T44" fmla="*/ 104 w 192"/>
              <a:gd name="T45" fmla="*/ 140 h 192"/>
              <a:gd name="T46" fmla="*/ 104 w 192"/>
              <a:gd name="T47" fmla="*/ 104 h 192"/>
              <a:gd name="T48" fmla="*/ 144 w 192"/>
              <a:gd name="T49" fmla="*/ 104 h 192"/>
              <a:gd name="T50" fmla="*/ 152 w 192"/>
              <a:gd name="T51" fmla="*/ 96 h 192"/>
              <a:gd name="T52" fmla="*/ 144 w 192"/>
              <a:gd name="T5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104" y="88"/>
                  <a:pt x="104" y="88"/>
                  <a:pt x="104" y="88"/>
                </a:cubicBezTo>
                <a:cubicBezTo>
                  <a:pt x="104" y="52"/>
                  <a:pt x="104" y="52"/>
                  <a:pt x="104" y="52"/>
                </a:cubicBezTo>
                <a:cubicBezTo>
                  <a:pt x="104" y="48"/>
                  <a:pt x="100" y="44"/>
                  <a:pt x="96" y="44"/>
                </a:cubicBezTo>
                <a:cubicBezTo>
                  <a:pt x="92" y="44"/>
                  <a:pt x="88" y="48"/>
                  <a:pt x="88" y="52"/>
                </a:cubicBezTo>
                <a:cubicBezTo>
                  <a:pt x="88" y="88"/>
                  <a:pt x="88" y="88"/>
                  <a:pt x="88" y="88"/>
                </a:cubicBez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88" y="140"/>
                  <a:pt x="88" y="140"/>
                  <a:pt x="88" y="140"/>
                </a:cubicBezTo>
                <a:cubicBezTo>
                  <a:pt x="88" y="144"/>
                  <a:pt x="92" y="148"/>
                  <a:pt x="96" y="148"/>
                </a:cubicBezTo>
                <a:cubicBezTo>
                  <a:pt x="100" y="148"/>
                  <a:pt x="104" y="144"/>
                  <a:pt x="104" y="140"/>
                </a:cubicBezTo>
                <a:cubicBezTo>
                  <a:pt x="104" y="104"/>
                  <a:pt x="104" y="104"/>
                  <a:pt x="104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rgbClr val="34AD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39" name="Иконка  5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6459010" y="4655135"/>
            <a:ext cx="215525" cy="2160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96 w 192"/>
              <a:gd name="T11" fmla="*/ 180 h 192"/>
              <a:gd name="T12" fmla="*/ 12 w 192"/>
              <a:gd name="T13" fmla="*/ 96 h 192"/>
              <a:gd name="T14" fmla="*/ 96 w 192"/>
              <a:gd name="T15" fmla="*/ 12 h 192"/>
              <a:gd name="T16" fmla="*/ 180 w 192"/>
              <a:gd name="T17" fmla="*/ 96 h 192"/>
              <a:gd name="T18" fmla="*/ 96 w 192"/>
              <a:gd name="T19" fmla="*/ 180 h 192"/>
              <a:gd name="T20" fmla="*/ 144 w 192"/>
              <a:gd name="T21" fmla="*/ 88 h 192"/>
              <a:gd name="T22" fmla="*/ 48 w 192"/>
              <a:gd name="T23" fmla="*/ 88 h 192"/>
              <a:gd name="T24" fmla="*/ 40 w 192"/>
              <a:gd name="T25" fmla="*/ 96 h 192"/>
              <a:gd name="T26" fmla="*/ 48 w 192"/>
              <a:gd name="T27" fmla="*/ 104 h 192"/>
              <a:gd name="T28" fmla="*/ 144 w 192"/>
              <a:gd name="T29" fmla="*/ 104 h 192"/>
              <a:gd name="T30" fmla="*/ 152 w 192"/>
              <a:gd name="T31" fmla="*/ 96 h 192"/>
              <a:gd name="T32" fmla="*/ 144 w 192"/>
              <a:gd name="T33" fmla="*/ 8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180"/>
                </a:moveTo>
                <a:cubicBezTo>
                  <a:pt x="50" y="180"/>
                  <a:pt x="12" y="142"/>
                  <a:pt x="12" y="96"/>
                </a:cubicBezTo>
                <a:cubicBezTo>
                  <a:pt x="12" y="50"/>
                  <a:pt x="50" y="12"/>
                  <a:pt x="96" y="12"/>
                </a:cubicBezTo>
                <a:cubicBezTo>
                  <a:pt x="142" y="12"/>
                  <a:pt x="180" y="50"/>
                  <a:pt x="180" y="96"/>
                </a:cubicBezTo>
                <a:cubicBezTo>
                  <a:pt x="180" y="142"/>
                  <a:pt x="142" y="180"/>
                  <a:pt x="96" y="180"/>
                </a:cubicBezTo>
                <a:close/>
                <a:moveTo>
                  <a:pt x="144" y="88"/>
                </a:moveTo>
                <a:cubicBezTo>
                  <a:pt x="48" y="88"/>
                  <a:pt x="48" y="88"/>
                  <a:pt x="48" y="88"/>
                </a:cubicBezTo>
                <a:cubicBezTo>
                  <a:pt x="44" y="88"/>
                  <a:pt x="40" y="92"/>
                  <a:pt x="40" y="96"/>
                </a:cubicBezTo>
                <a:cubicBezTo>
                  <a:pt x="40" y="100"/>
                  <a:pt x="44" y="104"/>
                  <a:pt x="48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8" y="104"/>
                  <a:pt x="152" y="100"/>
                  <a:pt x="152" y="96"/>
                </a:cubicBezTo>
                <a:cubicBezTo>
                  <a:pt x="152" y="92"/>
                  <a:pt x="148" y="88"/>
                  <a:pt x="144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51" name="Прямоугольник  5"/>
          <p:cNvSpPr/>
          <p:nvPr/>
        </p:nvSpPr>
        <p:spPr>
          <a:xfrm flipV="1">
            <a:off x="5880000" y="1516744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 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PPP Expertise Eurasia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Executive Director</a:t>
            </a:r>
            <a:endParaRPr lang="ru-RU" dirty="0"/>
          </a:p>
        </p:txBody>
      </p:sp>
      <p:sp>
        <p:nvSpPr>
          <p:cNvPr id="11" name="Заголовок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Ремир мукумов</a:t>
            </a:r>
            <a:endParaRPr lang="ru-RU" dirty="0"/>
          </a:p>
        </p:txBody>
      </p:sp>
      <p:sp>
        <p:nvSpPr>
          <p:cNvPr id="17" name="Текст  2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r.mukumov@pppexpertise.co.uk</a:t>
            </a: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tel. +7 985 123 13 </a:t>
            </a:r>
            <a:r>
              <a:rPr lang="en-GB" dirty="0" smtClean="0"/>
              <a:t>62</a:t>
            </a:r>
            <a:endParaRPr lang="en-GB" dirty="0"/>
          </a:p>
        </p:txBody>
      </p:sp>
      <p:sp>
        <p:nvSpPr>
          <p:cNvPr id="24" name="Текст  6"/>
          <p:cNvSpPr>
            <a:spLocks noGrp="1"/>
          </p:cNvSpPr>
          <p:nvPr>
            <p:ph type="body" sz="quarter" idx="55"/>
          </p:nvPr>
        </p:nvSpPr>
        <p:spPr>
          <a:xfrm>
            <a:off x="1978443" y="4502054"/>
            <a:ext cx="3629222" cy="6033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243 Linen Hall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162-168 Regent Street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London W1B 5TB</a:t>
            </a:r>
            <a:endParaRPr lang="en-GB" dirty="0"/>
          </a:p>
        </p:txBody>
      </p:sp>
      <p:sp>
        <p:nvSpPr>
          <p:cNvPr id="5" name="Иконка  1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1536692" y="3643359"/>
            <a:ext cx="226221" cy="160179"/>
          </a:xfrm>
          <a:custGeom>
            <a:avLst/>
            <a:gdLst>
              <a:gd name="T0" fmla="*/ 67 w 194"/>
              <a:gd name="T1" fmla="*/ 137 h 137"/>
              <a:gd name="T2" fmla="*/ 59 w 194"/>
              <a:gd name="T3" fmla="*/ 134 h 137"/>
              <a:gd name="T4" fmla="*/ 4 w 194"/>
              <a:gd name="T5" fmla="*/ 80 h 137"/>
              <a:gd name="T6" fmla="*/ 4 w 194"/>
              <a:gd name="T7" fmla="*/ 64 h 137"/>
              <a:gd name="T8" fmla="*/ 21 w 194"/>
              <a:gd name="T9" fmla="*/ 64 h 137"/>
              <a:gd name="T10" fmla="*/ 67 w 194"/>
              <a:gd name="T11" fmla="*/ 109 h 137"/>
              <a:gd name="T12" fmla="*/ 173 w 194"/>
              <a:gd name="T13" fmla="*/ 4 h 137"/>
              <a:gd name="T14" fmla="*/ 189 w 194"/>
              <a:gd name="T15" fmla="*/ 4 h 137"/>
              <a:gd name="T16" fmla="*/ 189 w 194"/>
              <a:gd name="T17" fmla="*/ 21 h 137"/>
              <a:gd name="T18" fmla="*/ 75 w 194"/>
              <a:gd name="T19" fmla="*/ 134 h 137"/>
              <a:gd name="T20" fmla="*/ 67 w 194"/>
              <a:gd name="T21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" h="137">
                <a:moveTo>
                  <a:pt x="67" y="137"/>
                </a:moveTo>
                <a:cubicBezTo>
                  <a:pt x="64" y="137"/>
                  <a:pt x="61" y="136"/>
                  <a:pt x="59" y="134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76"/>
                  <a:pt x="0" y="68"/>
                  <a:pt x="4" y="64"/>
                </a:cubicBezTo>
                <a:cubicBezTo>
                  <a:pt x="9" y="59"/>
                  <a:pt x="17" y="59"/>
                  <a:pt x="21" y="64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173" y="4"/>
                  <a:pt x="173" y="4"/>
                  <a:pt x="173" y="4"/>
                </a:cubicBezTo>
                <a:cubicBezTo>
                  <a:pt x="177" y="0"/>
                  <a:pt x="185" y="0"/>
                  <a:pt x="189" y="4"/>
                </a:cubicBezTo>
                <a:cubicBezTo>
                  <a:pt x="194" y="9"/>
                  <a:pt x="194" y="17"/>
                  <a:pt x="189" y="21"/>
                </a:cubicBezTo>
                <a:cubicBezTo>
                  <a:pt x="75" y="134"/>
                  <a:pt x="75" y="134"/>
                  <a:pt x="75" y="134"/>
                </a:cubicBezTo>
                <a:cubicBezTo>
                  <a:pt x="73" y="136"/>
                  <a:pt x="70" y="137"/>
                  <a:pt x="67" y="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6" name="Иконка  2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1536692" y="4614209"/>
            <a:ext cx="226221" cy="160179"/>
          </a:xfrm>
          <a:custGeom>
            <a:avLst/>
            <a:gdLst>
              <a:gd name="T0" fmla="*/ 67 w 194"/>
              <a:gd name="T1" fmla="*/ 137 h 137"/>
              <a:gd name="T2" fmla="*/ 59 w 194"/>
              <a:gd name="T3" fmla="*/ 134 h 137"/>
              <a:gd name="T4" fmla="*/ 4 w 194"/>
              <a:gd name="T5" fmla="*/ 80 h 137"/>
              <a:gd name="T6" fmla="*/ 4 w 194"/>
              <a:gd name="T7" fmla="*/ 64 h 137"/>
              <a:gd name="T8" fmla="*/ 21 w 194"/>
              <a:gd name="T9" fmla="*/ 64 h 137"/>
              <a:gd name="T10" fmla="*/ 67 w 194"/>
              <a:gd name="T11" fmla="*/ 109 h 137"/>
              <a:gd name="T12" fmla="*/ 173 w 194"/>
              <a:gd name="T13" fmla="*/ 4 h 137"/>
              <a:gd name="T14" fmla="*/ 189 w 194"/>
              <a:gd name="T15" fmla="*/ 4 h 137"/>
              <a:gd name="T16" fmla="*/ 189 w 194"/>
              <a:gd name="T17" fmla="*/ 21 h 137"/>
              <a:gd name="T18" fmla="*/ 75 w 194"/>
              <a:gd name="T19" fmla="*/ 134 h 137"/>
              <a:gd name="T20" fmla="*/ 67 w 194"/>
              <a:gd name="T21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" h="137">
                <a:moveTo>
                  <a:pt x="67" y="137"/>
                </a:moveTo>
                <a:cubicBezTo>
                  <a:pt x="64" y="137"/>
                  <a:pt x="61" y="136"/>
                  <a:pt x="59" y="134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76"/>
                  <a:pt x="0" y="68"/>
                  <a:pt x="4" y="64"/>
                </a:cubicBezTo>
                <a:cubicBezTo>
                  <a:pt x="9" y="59"/>
                  <a:pt x="17" y="59"/>
                  <a:pt x="21" y="64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173" y="4"/>
                  <a:pt x="173" y="4"/>
                  <a:pt x="173" y="4"/>
                </a:cubicBezTo>
                <a:cubicBezTo>
                  <a:pt x="177" y="0"/>
                  <a:pt x="185" y="0"/>
                  <a:pt x="189" y="4"/>
                </a:cubicBezTo>
                <a:cubicBezTo>
                  <a:pt x="194" y="9"/>
                  <a:pt x="194" y="17"/>
                  <a:pt x="189" y="21"/>
                </a:cubicBezTo>
                <a:cubicBezTo>
                  <a:pt x="75" y="134"/>
                  <a:pt x="75" y="134"/>
                  <a:pt x="75" y="134"/>
                </a:cubicBezTo>
                <a:cubicBezTo>
                  <a:pt x="73" y="136"/>
                  <a:pt x="70" y="137"/>
                  <a:pt x="67" y="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25" name="Прямоугольник  1"/>
          <p:cNvSpPr/>
          <p:nvPr/>
        </p:nvSpPr>
        <p:spPr>
          <a:xfrm flipV="1">
            <a:off x="1500919" y="1870036"/>
            <a:ext cx="4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67" name="Иконка  6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1536692" y="2662479"/>
            <a:ext cx="226221" cy="160179"/>
          </a:xfrm>
          <a:custGeom>
            <a:avLst/>
            <a:gdLst>
              <a:gd name="T0" fmla="*/ 67 w 194"/>
              <a:gd name="T1" fmla="*/ 137 h 137"/>
              <a:gd name="T2" fmla="*/ 59 w 194"/>
              <a:gd name="T3" fmla="*/ 134 h 137"/>
              <a:gd name="T4" fmla="*/ 4 w 194"/>
              <a:gd name="T5" fmla="*/ 80 h 137"/>
              <a:gd name="T6" fmla="*/ 4 w 194"/>
              <a:gd name="T7" fmla="*/ 64 h 137"/>
              <a:gd name="T8" fmla="*/ 21 w 194"/>
              <a:gd name="T9" fmla="*/ 64 h 137"/>
              <a:gd name="T10" fmla="*/ 67 w 194"/>
              <a:gd name="T11" fmla="*/ 109 h 137"/>
              <a:gd name="T12" fmla="*/ 173 w 194"/>
              <a:gd name="T13" fmla="*/ 4 h 137"/>
              <a:gd name="T14" fmla="*/ 189 w 194"/>
              <a:gd name="T15" fmla="*/ 4 h 137"/>
              <a:gd name="T16" fmla="*/ 189 w 194"/>
              <a:gd name="T17" fmla="*/ 21 h 137"/>
              <a:gd name="T18" fmla="*/ 75 w 194"/>
              <a:gd name="T19" fmla="*/ 134 h 137"/>
              <a:gd name="T20" fmla="*/ 67 w 194"/>
              <a:gd name="T21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4" h="137">
                <a:moveTo>
                  <a:pt x="67" y="137"/>
                </a:moveTo>
                <a:cubicBezTo>
                  <a:pt x="64" y="137"/>
                  <a:pt x="61" y="136"/>
                  <a:pt x="59" y="134"/>
                </a:cubicBezTo>
                <a:cubicBezTo>
                  <a:pt x="4" y="80"/>
                  <a:pt x="4" y="80"/>
                  <a:pt x="4" y="80"/>
                </a:cubicBezTo>
                <a:cubicBezTo>
                  <a:pt x="0" y="76"/>
                  <a:pt x="0" y="68"/>
                  <a:pt x="4" y="64"/>
                </a:cubicBezTo>
                <a:cubicBezTo>
                  <a:pt x="9" y="59"/>
                  <a:pt x="17" y="59"/>
                  <a:pt x="21" y="64"/>
                </a:cubicBezTo>
                <a:cubicBezTo>
                  <a:pt x="67" y="109"/>
                  <a:pt x="67" y="109"/>
                  <a:pt x="67" y="109"/>
                </a:cubicBezTo>
                <a:cubicBezTo>
                  <a:pt x="173" y="4"/>
                  <a:pt x="173" y="4"/>
                  <a:pt x="173" y="4"/>
                </a:cubicBezTo>
                <a:cubicBezTo>
                  <a:pt x="177" y="0"/>
                  <a:pt x="185" y="0"/>
                  <a:pt x="189" y="4"/>
                </a:cubicBezTo>
                <a:cubicBezTo>
                  <a:pt x="194" y="9"/>
                  <a:pt x="194" y="17"/>
                  <a:pt x="189" y="21"/>
                </a:cubicBezTo>
                <a:cubicBezTo>
                  <a:pt x="75" y="134"/>
                  <a:pt x="75" y="134"/>
                  <a:pt x="75" y="134"/>
                </a:cubicBezTo>
                <a:cubicBezTo>
                  <a:pt x="73" y="136"/>
                  <a:pt x="70" y="137"/>
                  <a:pt x="67" y="1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>
              <a:solidFill>
                <a:prstClr val="white"/>
              </a:solidFill>
              <a:latin typeface="Open Sans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8300" y="6011507"/>
            <a:ext cx="12863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n30Z1FfwOA768il3cy6P-A&quot;,&quot;gi&quot;:&quot;FGqgo8LJlWW1vXT3-lNxyg&quot;,&quot;ti&quot;:&quot;ui_elements&quot;,&quot;vs&quot;:{&quot;f&quot;:[335],&quot;i&quot;:{&quot;d&quot;:&quot;n30Z1FfwOA768il3cy6P-A&quot;,&quot;p&quot;:true}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n30Z1FfwOA768il3cy6P-A&quot;,&quot;gi&quot;:&quot;FGqgo8LJlWW1vXT3-lNxyg&quot;,&quot;ti&quot;:&quot;ui_elements&quot;,&quot;vs&quot;:{&quot;f&quot;:[335],&quot;i&quot;:{&quot;d&quot;:&quot;n30Z1FfwOA768il3cy6P-A&quot;,&quot;p&quot;:true}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n30Z1FfwOA768il3cy6P-A&quot;,&quot;gi&quot;:&quot;FGqgo8LJlWW1vXT3-lNxyg&quot;,&quot;ti&quot;:&quot;ui_elements&quot;,&quot;vs&quot;:{&quot;f&quot;:[335],&quot;i&quot;:{&quot;d&quot;:&quot;n30Z1FfwOA768il3cy6P-A&quot;,&quot;p&quot;:true}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JTWFI67F0odVDJRG8afZ7w&quot;,&quot;gi&quot;:&quot;FGqgo8LJlWW1vXT3-lNxyg&quot;,&quot;ti&quot;:&quot;ui_elements&quot;,&quot;vs&quot;:{&quot;f&quot;:[34],&quot;i&quot;:{&quot;d&quot;:&quot;JTWFI67F0odVDJRG8afZ7w&quot;,&quot;p&quot;:true}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kLS-h1bR1agTMWk6x7bJcA&quot;,&quot;gi&quot;:&quot;FGqgo8LJlWW1vXT3-lNxyg&quot;,&quot;ti&quot;:&quot;ui_elements&quot;,&quot;vs&quot;:{&quot;f&quot;:[30],&quot;i&quot;:{&quot;d&quot;:&quot;kLS-h1bR1agTMWk6x7bJcA&quot;,&quot;p&quot;:true}}}"/>
</p:tagLst>
</file>

<file path=ppt/theme/theme1.xml><?xml version="1.0" encoding="utf-8"?>
<a:theme xmlns:a="http://schemas.openxmlformats.org/drawingml/2006/main" name="Theme">
  <a:themeElements>
    <a:clrScheme name="Atmosphere">
      <a:dk1>
        <a:sysClr val="windowText" lastClr="000000"/>
      </a:dk1>
      <a:lt1>
        <a:sysClr val="window" lastClr="FFFFFF"/>
      </a:lt1>
      <a:dk2>
        <a:srgbClr val="5D5D5D"/>
      </a:dk2>
      <a:lt2>
        <a:srgbClr val="E7E6E6"/>
      </a:lt2>
      <a:accent1>
        <a:srgbClr val="F75655"/>
      </a:accent1>
      <a:accent2>
        <a:srgbClr val="FFB594"/>
      </a:accent2>
      <a:accent3>
        <a:srgbClr val="7C7C7C"/>
      </a:accent3>
      <a:accent4>
        <a:srgbClr val="FE8D7C"/>
      </a:accent4>
      <a:accent5>
        <a:srgbClr val="4C5173"/>
      </a:accent5>
      <a:accent6>
        <a:srgbClr val="8386AD"/>
      </a:accent6>
      <a:hlink>
        <a:srgbClr val="7577BB"/>
      </a:hlink>
      <a:folHlink>
        <a:srgbClr val="4C5173"/>
      </a:folHlink>
    </a:clrScheme>
    <a:fontScheme name="Atmosphere">
      <a:majorFont>
        <a:latin typeface="Roboto"/>
        <a:ea typeface=""/>
        <a:cs typeface=""/>
      </a:majorFont>
      <a:minorFont>
        <a:latin typeface="Open Sans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3B21ACED-FED5-42ED-80D1-A7822C7883B9}" vid="{85C0EF38-0341-4444-8830-37B7E3E4E4C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1273053640-1869196773_13096-3156</Template>
  <TotalTime>102</TotalTime>
  <Words>473</Words>
  <Application>Microsoft Office PowerPoint</Application>
  <PresentationFormat>Широкоэкранный</PresentationFormat>
  <Paragraphs>84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Open Sans</vt:lpstr>
      <vt:lpstr>Roboto</vt:lpstr>
      <vt:lpstr>Theme</vt:lpstr>
      <vt:lpstr>УРОКИ ГЧП</vt:lpstr>
      <vt:lpstr>Требуется консенсус</vt:lpstr>
      <vt:lpstr>Наращивание институционального потенциала </vt:lpstr>
      <vt:lpstr>масштабирование все еще ресурсоемко </vt:lpstr>
      <vt:lpstr>Ограничения на унификацию</vt:lpstr>
      <vt:lpstr>стороны должны иметь реалистичные ожидания</vt:lpstr>
      <vt:lpstr>Ремир мукумов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Введите название курса</dc:title>
  <dc:creator>Remir Mukumov</dc:creator>
  <cp:lastModifiedBy>Remir Mukumov</cp:lastModifiedBy>
  <cp:revision>12</cp:revision>
  <dcterms:created xsi:type="dcterms:W3CDTF">2020-10-14T18:41:17Z</dcterms:created>
  <dcterms:modified xsi:type="dcterms:W3CDTF">2020-10-14T20:23:31Z</dcterms:modified>
</cp:coreProperties>
</file>